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89" r:id="rId2"/>
    <p:sldId id="256" r:id="rId3"/>
    <p:sldId id="257" r:id="rId4"/>
    <p:sldId id="321" r:id="rId5"/>
    <p:sldId id="324" r:id="rId6"/>
    <p:sldId id="336" r:id="rId7"/>
    <p:sldId id="335" r:id="rId8"/>
    <p:sldId id="326" r:id="rId9"/>
    <p:sldId id="340" r:id="rId10"/>
    <p:sldId id="339" r:id="rId11"/>
    <p:sldId id="338" r:id="rId12"/>
    <p:sldId id="337" r:id="rId13"/>
    <p:sldId id="325" r:id="rId14"/>
    <p:sldId id="344" r:id="rId15"/>
    <p:sldId id="343" r:id="rId16"/>
    <p:sldId id="342" r:id="rId17"/>
    <p:sldId id="341" r:id="rId18"/>
    <p:sldId id="332" r:id="rId19"/>
    <p:sldId id="345" r:id="rId20"/>
    <p:sldId id="349" r:id="rId21"/>
    <p:sldId id="360" r:id="rId22"/>
    <p:sldId id="350" r:id="rId23"/>
    <p:sldId id="331" r:id="rId24"/>
    <p:sldId id="351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19" r:id="rId33"/>
    <p:sldId id="320" r:id="rId34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A50021"/>
    <a:srgbClr val="FF9933"/>
    <a:srgbClr val="9ED561"/>
    <a:srgbClr val="FFFFFF"/>
    <a:srgbClr val="3CC2F2"/>
    <a:srgbClr val="FF99FF"/>
    <a:srgbClr val="660066"/>
    <a:srgbClr val="0000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721" autoAdjust="0"/>
    <p:restoredTop sz="94693" autoAdjust="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65CED-262B-498B-B2E9-002AACFB36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228600" y="228600"/>
            <a:ext cx="8763000" cy="640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92D050"/>
            </a:gs>
            <a:gs pos="100000">
              <a:srgbClr val="00B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28.xml"/><Relationship Id="rId18" Type="http://schemas.openxmlformats.org/officeDocument/2006/relationships/slide" Target="slide25.xml"/><Relationship Id="rId26" Type="http://schemas.openxmlformats.org/officeDocument/2006/relationships/slide" Target="slide7.xml"/><Relationship Id="rId3" Type="http://schemas.openxmlformats.org/officeDocument/2006/relationships/slide" Target="slide3.xml"/><Relationship Id="rId21" Type="http://schemas.openxmlformats.org/officeDocument/2006/relationships/slide" Target="slide6.xml"/><Relationship Id="rId7" Type="http://schemas.openxmlformats.org/officeDocument/2006/relationships/slide" Target="slide27.xml"/><Relationship Id="rId12" Type="http://schemas.openxmlformats.org/officeDocument/2006/relationships/slide" Target="slide24.xml"/><Relationship Id="rId17" Type="http://schemas.openxmlformats.org/officeDocument/2006/relationships/slide" Target="slide15.xml"/><Relationship Id="rId25" Type="http://schemas.openxmlformats.org/officeDocument/2006/relationships/slide" Target="slide12.xml"/><Relationship Id="rId2" Type="http://schemas.openxmlformats.org/officeDocument/2006/relationships/slide" Target="slide8.xml"/><Relationship Id="rId16" Type="http://schemas.openxmlformats.org/officeDocument/2006/relationships/slide" Target="slide20.xml"/><Relationship Id="rId20" Type="http://schemas.openxmlformats.org/officeDocument/2006/relationships/slide" Target="slide11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14.xml"/><Relationship Id="rId24" Type="http://schemas.openxmlformats.org/officeDocument/2006/relationships/slide" Target="slide30.xml"/><Relationship Id="rId5" Type="http://schemas.openxmlformats.org/officeDocument/2006/relationships/slide" Target="slide13.xml"/><Relationship Id="rId15" Type="http://schemas.openxmlformats.org/officeDocument/2006/relationships/slide" Target="slide5.xml"/><Relationship Id="rId23" Type="http://schemas.openxmlformats.org/officeDocument/2006/relationships/slide" Target="slide16.xml"/><Relationship Id="rId28" Type="http://schemas.openxmlformats.org/officeDocument/2006/relationships/slide" Target="slide17.xml"/><Relationship Id="rId10" Type="http://schemas.openxmlformats.org/officeDocument/2006/relationships/slide" Target="slide19.xml"/><Relationship Id="rId19" Type="http://schemas.openxmlformats.org/officeDocument/2006/relationships/slide" Target="slide29.xml"/><Relationship Id="rId31" Type="http://schemas.openxmlformats.org/officeDocument/2006/relationships/slide" Target="slide32.xml"/><Relationship Id="rId4" Type="http://schemas.openxmlformats.org/officeDocument/2006/relationships/slide" Target="slide18.xml"/><Relationship Id="rId9" Type="http://schemas.openxmlformats.org/officeDocument/2006/relationships/slide" Target="slide4.xml"/><Relationship Id="rId14" Type="http://schemas.openxmlformats.org/officeDocument/2006/relationships/slide" Target="slide10.xml"/><Relationship Id="rId22" Type="http://schemas.openxmlformats.org/officeDocument/2006/relationships/slide" Target="slide21.xml"/><Relationship Id="rId27" Type="http://schemas.openxmlformats.org/officeDocument/2006/relationships/slide" Target="slide22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clubvinyl.ru/wp-content/uploads/2015/08/0_7e0e7_b000d466_L-300x203.png" TargetMode="External"/><Relationship Id="rId2" Type="http://schemas.openxmlformats.org/officeDocument/2006/relationships/hyperlink" Target="https://mrsgowersclasses.files.wordpress.com/2013/04/276002xcitefun-welldone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4800" y="228600"/>
            <a:ext cx="8534400" cy="6324600"/>
          </a:xfrm>
          <a:prstGeom prst="roundRect">
            <a:avLst/>
          </a:prstGeom>
          <a:solidFill>
            <a:srgbClr val="9ED561"/>
          </a:solidFill>
          <a:ln w="57150" cmpd="thickThin">
            <a:solidFill>
              <a:schemeClr val="tx1"/>
            </a:solidFill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cmpd="thickThin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286000"/>
            <a:ext cx="6069404" cy="1877437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dirty="0" smtClean="0">
                <a:ln w="19050">
                  <a:solidFill>
                    <a:srgbClr val="660033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СВОЯ </a:t>
            </a:r>
            <a:r>
              <a:rPr lang="ru-RU" sz="4400" dirty="0" smtClean="0">
                <a:ln w="19050">
                  <a:solidFill>
                    <a:srgbClr val="660033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ИГРА</a:t>
            </a:r>
          </a:p>
          <a:p>
            <a:pPr algn="ctr">
              <a:defRPr/>
            </a:pPr>
            <a:r>
              <a:rPr lang="ru-RU" sz="4400" dirty="0" smtClean="0">
                <a:ln w="19050">
                  <a:solidFill>
                    <a:srgbClr val="660033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Лобачевский</a:t>
            </a:r>
            <a:endParaRPr lang="ru-RU" sz="4400" dirty="0" smtClean="0">
              <a:ln w="19050">
                <a:solidFill>
                  <a:srgbClr val="660033"/>
                </a:solidFill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ru-RU" sz="2800" dirty="0">
              <a:ln>
                <a:solidFill>
                  <a:srgbClr val="660033"/>
                </a:solidFill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152400" y="6400800"/>
            <a:ext cx="304800" cy="304800"/>
          </a:xfrm>
          <a:prstGeom prst="actionButtonInformat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L:\сова рис1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3962400"/>
            <a:ext cx="3200400" cy="21352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Слепота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25146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Какая болезнь поразила Лобачевского?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867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Семейная жизнь (300)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В Казани, на Арском кладбище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25146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Где находится могила Н.И. Лобачевского?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6019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Семейная жизнь (400)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9600" y="3810000"/>
            <a:ext cx="77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деревню Полянки в Спасском уезде Казанской губернии и несколько десятков крепостных душ в Тверской губернии.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1371600"/>
            <a:ext cx="7620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ru-RU" sz="3600" dirty="0" smtClean="0"/>
              <a:t>Лобачевский женился  на молодой богатой помещице. Что получил в приданое?</a:t>
            </a: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791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Семейная жизнь  (500)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В геометрии Лобачевского пятый постулат отброшен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18288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Чем отличается геометрия Лобачевского от Евклидовой геометрии?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Воображаемая геометрия  (100)  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76400" y="46482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«О началах геометрии»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838200" y="1828800"/>
            <a:ext cx="78486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Как называется первая работа       Н. И. Лобачевского, посвященная новой геометрии?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Воображаемая геометрия  (200)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Венгерский математик Янош </a:t>
            </a:r>
            <a:r>
              <a:rPr lang="ru-RU" sz="3600" dirty="0" err="1" smtClean="0"/>
              <a:t>Бойаи</a:t>
            </a:r>
            <a:r>
              <a:rPr lang="ru-RU" sz="3600" dirty="0" smtClean="0"/>
              <a:t> и немецкий математик Карл Фридрих Гаусс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533400" y="1828800"/>
            <a:ext cx="82296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Какие еще математики, не зависимо от Лобачевского, пришли к новому учению о пространстве?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09800" y="685800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Воображаемая геометрия (300)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«</a:t>
            </a:r>
            <a:r>
              <a:rPr lang="ru-RU" sz="3600" dirty="0" err="1" smtClean="0"/>
              <a:t>Пангеометрия</a:t>
            </a:r>
            <a:r>
              <a:rPr lang="ru-RU" sz="3600" dirty="0" smtClean="0"/>
              <a:t>»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18288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Николай Иванович своей геометрии дал новое имя. Как он его назвал?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3622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Воображаемая геометрия (400)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7391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23 февраля 1826 года. В этот день Лобачевский делает доклад «Сжатое изложение начал геометрии»</a:t>
            </a:r>
          </a:p>
          <a:p>
            <a:pPr algn="ctr">
              <a:spcBef>
                <a:spcPct val="50000"/>
              </a:spcBef>
            </a:pPr>
            <a:r>
              <a:rPr lang="ru-RU" sz="3600" dirty="0" smtClean="0"/>
              <a:t> 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1828800"/>
            <a:ext cx="7620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Какая дата считается днем рождения неевклидовой геометрии и с чем это связано?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78486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Воображаемая геометрия (500)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председателем 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95400" y="25908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Кем является Лобачевский в Строительном комитете?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943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Ломоносов и  Казанский университет   (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524000" y="4549676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С января 1807 г. 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19050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С какого года жизнь Лобачевского связана с Казанским университетом?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943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Ломоносов и  Казанский университет   (2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Text Box 51"/>
          <p:cNvSpPr txBox="1">
            <a:spLocks noChangeArrowheads="1"/>
          </p:cNvSpPr>
          <p:nvPr/>
        </p:nvSpPr>
        <p:spPr bwMode="auto">
          <a:xfrm>
            <a:off x="457200" y="319088"/>
            <a:ext cx="1196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Детство</a:t>
            </a:r>
            <a:endParaRPr lang="en-US" sz="16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112" name="Text Box 161"/>
          <p:cNvSpPr txBox="1">
            <a:spLocks noChangeArrowheads="1"/>
          </p:cNvSpPr>
          <p:nvPr/>
        </p:nvSpPr>
        <p:spPr bwMode="auto">
          <a:xfrm>
            <a:off x="1844040" y="319088"/>
            <a:ext cx="1196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Семейная жизнь</a:t>
            </a:r>
            <a:endParaRPr lang="en-US" sz="16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113" name="Text Box 162"/>
          <p:cNvSpPr txBox="1">
            <a:spLocks noChangeArrowheads="1"/>
          </p:cNvSpPr>
          <p:nvPr/>
        </p:nvSpPr>
        <p:spPr bwMode="auto">
          <a:xfrm>
            <a:off x="3200400" y="304800"/>
            <a:ext cx="1447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Воображаемая геометрия</a:t>
            </a:r>
            <a:endParaRPr lang="en-US" sz="16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114" name="Text Box 163"/>
          <p:cNvSpPr txBox="1">
            <a:spLocks noChangeArrowheads="1"/>
          </p:cNvSpPr>
          <p:nvPr/>
        </p:nvSpPr>
        <p:spPr bwMode="auto">
          <a:xfrm>
            <a:off x="4617720" y="319088"/>
            <a:ext cx="132588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Лобачевский и Казанский университет </a:t>
            </a:r>
            <a:endParaRPr lang="ru-RU" sz="16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115" name="Text Box 164"/>
          <p:cNvSpPr txBox="1">
            <a:spLocks noChangeArrowheads="1"/>
          </p:cNvSpPr>
          <p:nvPr/>
        </p:nvSpPr>
        <p:spPr bwMode="auto">
          <a:xfrm>
            <a:off x="6004560" y="319088"/>
            <a:ext cx="131064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Интересные факты</a:t>
            </a:r>
            <a:endParaRPr lang="en-US" sz="16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213" name="Text Box 165"/>
          <p:cNvSpPr txBox="1">
            <a:spLocks noChangeArrowheads="1"/>
          </p:cNvSpPr>
          <p:nvPr/>
        </p:nvSpPr>
        <p:spPr bwMode="auto">
          <a:xfrm>
            <a:off x="7391400" y="319088"/>
            <a:ext cx="1447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1" dirty="0" smtClean="0">
                <a:ln w="11430">
                  <a:solidFill>
                    <a:srgbClr val="FFC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Разное</a:t>
            </a:r>
            <a:endParaRPr lang="ru-RU" sz="1600" b="1" dirty="0">
              <a:ln w="11430">
                <a:solidFill>
                  <a:srgbClr val="FFC000"/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7" name="Скругленный прямоугольник 56">
            <a:hlinkClick r:id="rId2" action="ppaction://hlinksldjump"/>
          </p:cNvPr>
          <p:cNvSpPr/>
          <p:nvPr/>
        </p:nvSpPr>
        <p:spPr>
          <a:xfrm>
            <a:off x="185112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8" name="Скругленный прямоугольник 57">
            <a:hlinkClick r:id="rId3" action="ppaction://hlinksldjump"/>
          </p:cNvPr>
          <p:cNvSpPr/>
          <p:nvPr/>
        </p:nvSpPr>
        <p:spPr>
          <a:xfrm>
            <a:off x="457200" y="11850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9" name="Скругленный прямоугольник 58">
            <a:hlinkClick r:id="rId4" action="ppaction://hlinksldjump"/>
          </p:cNvPr>
          <p:cNvSpPr/>
          <p:nvPr/>
        </p:nvSpPr>
        <p:spPr>
          <a:xfrm>
            <a:off x="463896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0" name="Скругленный прямоугольник 59">
            <a:hlinkClick r:id="rId5" action="ppaction://hlinksldjump"/>
          </p:cNvPr>
          <p:cNvSpPr/>
          <p:nvPr/>
        </p:nvSpPr>
        <p:spPr>
          <a:xfrm>
            <a:off x="3245040" y="11850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1" name="Скругленный прямоугольник 60">
            <a:hlinkClick r:id="rId6" action="ppaction://hlinksldjump"/>
          </p:cNvPr>
          <p:cNvSpPr/>
          <p:nvPr/>
        </p:nvSpPr>
        <p:spPr>
          <a:xfrm>
            <a:off x="6032880" y="11850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2" name="Скругленный прямоугольник 61">
            <a:hlinkClick r:id="rId7" action="ppaction://hlinksldjump"/>
          </p:cNvPr>
          <p:cNvSpPr/>
          <p:nvPr/>
        </p:nvSpPr>
        <p:spPr>
          <a:xfrm>
            <a:off x="742680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4" name="Скругленный прямоугольник 63">
            <a:hlinkClick r:id="rId8" action="ppaction://hlinksldjump"/>
          </p:cNvPr>
          <p:cNvSpPr/>
          <p:nvPr/>
        </p:nvSpPr>
        <p:spPr>
          <a:xfrm>
            <a:off x="185112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5" name="Скругленный прямоугольник 64">
            <a:hlinkClick r:id="rId9" action="ppaction://hlinksldjump"/>
          </p:cNvPr>
          <p:cNvSpPr/>
          <p:nvPr/>
        </p:nvSpPr>
        <p:spPr>
          <a:xfrm>
            <a:off x="457200" y="20232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6" name="Скругленный прямоугольник 65">
            <a:hlinkClick r:id="rId10" action="ppaction://hlinksldjump"/>
          </p:cNvPr>
          <p:cNvSpPr/>
          <p:nvPr/>
        </p:nvSpPr>
        <p:spPr>
          <a:xfrm>
            <a:off x="463896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7" name="Скругленный прямоугольник 66">
            <a:hlinkClick r:id="rId11" action="ppaction://hlinksldjump"/>
          </p:cNvPr>
          <p:cNvSpPr/>
          <p:nvPr/>
        </p:nvSpPr>
        <p:spPr>
          <a:xfrm>
            <a:off x="3245040" y="20232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8" name="Скругленный прямоугольник 67">
            <a:hlinkClick r:id="rId12" action="ppaction://hlinksldjump"/>
          </p:cNvPr>
          <p:cNvSpPr/>
          <p:nvPr/>
        </p:nvSpPr>
        <p:spPr>
          <a:xfrm>
            <a:off x="6032880" y="20232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9" name="Скругленный прямоугольник 68">
            <a:hlinkClick r:id="rId13" action="ppaction://hlinksldjump"/>
          </p:cNvPr>
          <p:cNvSpPr/>
          <p:nvPr/>
        </p:nvSpPr>
        <p:spPr>
          <a:xfrm>
            <a:off x="742680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0" name="Скругленный прямоугольник 69">
            <a:hlinkClick r:id="rId14" action="ppaction://hlinksldjump"/>
          </p:cNvPr>
          <p:cNvSpPr/>
          <p:nvPr/>
        </p:nvSpPr>
        <p:spPr>
          <a:xfrm>
            <a:off x="184613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1" name="Скругленный прямоугольник 70">
            <a:hlinkClick r:id="rId15" action="ppaction://hlinksldjump"/>
          </p:cNvPr>
          <p:cNvSpPr/>
          <p:nvPr/>
        </p:nvSpPr>
        <p:spPr>
          <a:xfrm>
            <a:off x="452215" y="28614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2" name="Скругленный прямоугольник 71">
            <a:hlinkClick r:id="rId16" action="ppaction://hlinksldjump"/>
          </p:cNvPr>
          <p:cNvSpPr/>
          <p:nvPr/>
        </p:nvSpPr>
        <p:spPr>
          <a:xfrm>
            <a:off x="463397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3" name="Скругленный прямоугольник 72">
            <a:hlinkClick r:id="rId17" action="ppaction://hlinksldjump"/>
          </p:cNvPr>
          <p:cNvSpPr/>
          <p:nvPr/>
        </p:nvSpPr>
        <p:spPr>
          <a:xfrm>
            <a:off x="3240055" y="28614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4" name="Скругленный прямоугольник 73">
            <a:hlinkClick r:id="rId18" action="ppaction://hlinksldjump"/>
          </p:cNvPr>
          <p:cNvSpPr/>
          <p:nvPr/>
        </p:nvSpPr>
        <p:spPr>
          <a:xfrm>
            <a:off x="6027895" y="28614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5" name="Скругленный прямоугольник 74">
            <a:hlinkClick r:id="rId19" action="ppaction://hlinksldjump"/>
          </p:cNvPr>
          <p:cNvSpPr/>
          <p:nvPr/>
        </p:nvSpPr>
        <p:spPr>
          <a:xfrm>
            <a:off x="742181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6" name="Скругленный прямоугольник 75">
            <a:hlinkClick r:id="rId20" action="ppaction://hlinksldjump"/>
          </p:cNvPr>
          <p:cNvSpPr/>
          <p:nvPr/>
        </p:nvSpPr>
        <p:spPr>
          <a:xfrm>
            <a:off x="185112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7" name="Скругленный прямоугольник 76">
            <a:hlinkClick r:id="rId21" action="ppaction://hlinksldjump"/>
          </p:cNvPr>
          <p:cNvSpPr/>
          <p:nvPr/>
        </p:nvSpPr>
        <p:spPr>
          <a:xfrm>
            <a:off x="457200" y="36996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8" name="Скругленный прямоугольник 77">
            <a:hlinkClick r:id="rId22" action="ppaction://hlinksldjump"/>
          </p:cNvPr>
          <p:cNvSpPr/>
          <p:nvPr/>
        </p:nvSpPr>
        <p:spPr>
          <a:xfrm>
            <a:off x="463896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9" name="Скругленный прямоугольник 78">
            <a:hlinkClick r:id="rId23" action="ppaction://hlinksldjump"/>
          </p:cNvPr>
          <p:cNvSpPr/>
          <p:nvPr/>
        </p:nvSpPr>
        <p:spPr>
          <a:xfrm>
            <a:off x="3245040" y="36996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0" name="Скругленный прямоугольник 79">
            <a:hlinkClick r:id="rId18" action="ppaction://hlinksldjump"/>
          </p:cNvPr>
          <p:cNvSpPr/>
          <p:nvPr/>
        </p:nvSpPr>
        <p:spPr>
          <a:xfrm>
            <a:off x="6032880" y="36996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1" name="Скругленный прямоугольник 80">
            <a:hlinkClick r:id="rId24" action="ppaction://hlinksldjump"/>
          </p:cNvPr>
          <p:cNvSpPr/>
          <p:nvPr/>
        </p:nvSpPr>
        <p:spPr>
          <a:xfrm>
            <a:off x="742680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2" name="Скругленный прямоугольник 81">
            <a:hlinkClick r:id="rId25" action="ppaction://hlinksldjump"/>
          </p:cNvPr>
          <p:cNvSpPr/>
          <p:nvPr/>
        </p:nvSpPr>
        <p:spPr>
          <a:xfrm>
            <a:off x="184542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3" name="Скругленный прямоугольник 82">
            <a:hlinkClick r:id="rId26" action="ppaction://hlinksldjump"/>
          </p:cNvPr>
          <p:cNvSpPr/>
          <p:nvPr/>
        </p:nvSpPr>
        <p:spPr>
          <a:xfrm>
            <a:off x="451503" y="45378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4" name="Скругленный прямоугольник 83">
            <a:hlinkClick r:id="rId27" action="ppaction://hlinksldjump"/>
          </p:cNvPr>
          <p:cNvSpPr/>
          <p:nvPr/>
        </p:nvSpPr>
        <p:spPr>
          <a:xfrm>
            <a:off x="463326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5" name="Скругленный прямоугольник 84">
            <a:hlinkClick r:id="rId28" action="ppaction://hlinksldjump"/>
          </p:cNvPr>
          <p:cNvSpPr/>
          <p:nvPr/>
        </p:nvSpPr>
        <p:spPr>
          <a:xfrm>
            <a:off x="3239343" y="45378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6" name="Скругленный прямоугольник 85">
            <a:hlinkClick r:id="rId29" action="ppaction://hlinksldjump"/>
          </p:cNvPr>
          <p:cNvSpPr/>
          <p:nvPr/>
        </p:nvSpPr>
        <p:spPr>
          <a:xfrm>
            <a:off x="6027183" y="45378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7" name="Скругленный прямоугольник 86">
            <a:hlinkClick r:id="rId30" action="ppaction://hlinksldjump"/>
          </p:cNvPr>
          <p:cNvSpPr/>
          <p:nvPr/>
        </p:nvSpPr>
        <p:spPr>
          <a:xfrm>
            <a:off x="742110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48" name="Овал 47">
            <a:hlinkClick r:id="rId31" action="ppaction://hlinksldjump"/>
          </p:cNvPr>
          <p:cNvSpPr/>
          <p:nvPr/>
        </p:nvSpPr>
        <p:spPr>
          <a:xfrm>
            <a:off x="6934200" y="5867400"/>
            <a:ext cx="1905000" cy="533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524000" y="48768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в течение 19 лет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676400"/>
            <a:ext cx="7543800" cy="3245941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В течение какого времени Николай Иванович являлся ректором Казанского университета?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943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Ломоносов и  Казанский университет   (3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09600" y="4953000"/>
            <a:ext cx="731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Место для статуи намечено именно Лобачевским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719679"/>
            <a:ext cx="7543800" cy="3159383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800" dirty="0" smtClean="0"/>
              <a:t>В 1847 г. в центре университетского двора был поставлен памятник ученому первой казанской гимназии – великому русскому писателю Г.Р. Державину. В чем связь этого события с именем Лобачевского?  </a:t>
            </a:r>
            <a:endParaRPr lang="ru-RU" sz="28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943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Ломоносов и  Казанский университет   (4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1447800" y="62484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524000" y="52578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Лев Николаевич Толстой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609600" y="1828801"/>
            <a:ext cx="7772400" cy="3245941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600" dirty="0" smtClean="0"/>
              <a:t>Какой известный русский писатель учился в Казанском университете, когда Лобачевский работал ректором?</a:t>
            </a:r>
            <a:endParaRPr lang="ru-RU" sz="32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chemeClr val="tx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943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Ломоносов и  Казанский университет   (5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724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степень магистра</a:t>
            </a:r>
            <a:endParaRPr lang="en-US" sz="36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905000"/>
            <a:ext cx="70104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Лобачевского можно назвать юным гением. Какую степень он получил в 19 лет?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Интересные факты (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724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В 24 года</a:t>
            </a:r>
            <a:endParaRPr lang="en-US" sz="36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905000"/>
            <a:ext cx="70104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 каком возрасте Лобачевский был удостоен профессорского звания?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Интересные факты (2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724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В 24 года</a:t>
            </a:r>
            <a:endParaRPr lang="en-US" sz="36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905000"/>
            <a:ext cx="70104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 каком возрасте Лобачевский был удостоен профессорского звания?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Интересные факты (4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914400" y="4876800"/>
            <a:ext cx="7772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 </a:t>
            </a:r>
            <a:r>
              <a:rPr lang="ru-RU" sz="3200" dirty="0" smtClean="0"/>
              <a:t>Шишки с кедра сняли спустя несколько месяцев после смерти талантливого математика</a:t>
            </a:r>
            <a:r>
              <a:rPr lang="ru-RU" sz="2800" dirty="0" smtClean="0"/>
              <a:t>.</a:t>
            </a:r>
            <a:endParaRPr lang="en-US" sz="2800" b="1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228600" y="1295400"/>
            <a:ext cx="8915400" cy="359217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3200" dirty="0" smtClean="0"/>
              <a:t>У ученого имелась страсть к растениям, за которыми он любил ухаживать. В почете у него были кедры. Однако, он был убежден, что плодов от них при жизни не дождется. А как вышло?</a:t>
            </a:r>
            <a:endParaRPr lang="ru-RU" sz="3200" dirty="0"/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6324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Интересные   факты (5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609600" y="61722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724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Коперником геометрии</a:t>
            </a: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905000"/>
            <a:ext cx="70104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Как известный английский математик Уильям Клиффорд назвал Лобачевского?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Разное (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57200" y="54102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Михаил Ломоносов</a:t>
            </a:r>
            <a:endParaRPr lang="en-US" sz="36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457200" y="1219200"/>
            <a:ext cx="8382000" cy="4024967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3000" dirty="0" smtClean="0"/>
              <a:t>Н.И. Лобачевскому в гимназии не понравилось. Он сбежал домой, но через некоторое время приехал обратно. Лобачевский прочитал один рассказ и подумал: “Он бы не бросил учёбу”. Он – кто это?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Разное   (200)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33400" y="4191000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 smtClean="0"/>
              <a:t>ректор превратил студенческий городок практически в неприступную крепость и обеспечил студентов всем необходимым</a:t>
            </a:r>
            <a:endParaRPr lang="en-US" sz="32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685800" y="1600200"/>
            <a:ext cx="7696200" cy="2553474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Через три года, после того, как он стал ректором Казанского университета, в городе разразилась эпидемия холеры. Лобачевский спас жизни и здоровье студентов. Но как?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Разное (3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В Нижнем Новгороде в бедной семье мелкого чиновника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17526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Где и в какой семье родился Николай Иванович Лобачевский?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410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Детство   (100)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304800" y="49530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сидя на корове, он проскакал по университетскому парку.</a:t>
            </a:r>
            <a:endParaRPr lang="en-US" sz="36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457200" y="1371601"/>
            <a:ext cx="8686800" cy="359217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200" dirty="0" smtClean="0"/>
              <a:t>Однажды ради денежного пари (для приобретения учебников) решился на озорство, за которое его чуть-чуть не разжаловали из студентов в солдаты. О чём идёт речь?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Разное (4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1676400" y="62484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114800" y="5867400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12/25 часа</a:t>
            </a:r>
            <a:endParaRPr lang="en-US" sz="3600" dirty="0">
              <a:ln>
                <a:solidFill>
                  <a:schemeClr val="tx1"/>
                </a:solidFill>
              </a:ln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228600" y="1524000"/>
            <a:ext cx="8610600" cy="4371201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2800" dirty="0" smtClean="0"/>
              <a:t>Задача, которую Коля Лобачевский решил устно на вступительных испытаниях в гимназию: бассейн получает воду из четырех труб; первая наполняет его за 1час, вторая – за 2часа, третья – за 3часа, а четвёртая – за 4часа. Сколько потребуется времени для наполнения бассейна, если все четыре трубы открыть одновременно?</a:t>
            </a:r>
            <a:endParaRPr lang="ru-RU" sz="2800" dirty="0"/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Разное (5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1066800" y="59436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063352"/>
            <a:ext cx="7010400" cy="317009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В игре могу принимать участие 2-4 участника или </a:t>
            </a:r>
            <a:r>
              <a:rPr lang="en-US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2-4 </a:t>
            </a: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команды.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Выбрав категорию и цену вопроса вы попадаете на слайд с заданием.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По истечении 60 секунд команда даёт ответ , проверить правильность ответа можно щелчком по кнопке «правильный ответ».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Вернувшись в главное меню, команда снова выбирает вопрос.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Не забывайте вести подсчёт заработанных баллов.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 rot="16200000">
            <a:off x="7924800" y="6019800"/>
            <a:ext cx="6858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КАК ИГРАТЬ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5240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i="1" u="sng" dirty="0" smtClean="0">
                <a:hlinkClick r:id="rId2"/>
              </a:rPr>
              <a:t>https://mrsgowersclasses.files.wordpress.com/2013/04/276002xcitefun-welldone.jpg</a:t>
            </a:r>
            <a:r>
              <a:rPr lang="ru-RU" sz="1800" b="1" i="1" dirty="0" smtClean="0"/>
              <a:t>  </a:t>
            </a:r>
          </a:p>
          <a:p>
            <a:pPr>
              <a:buFontTx/>
              <a:buChar char="-"/>
            </a:pPr>
            <a:r>
              <a:rPr lang="ru-RU" sz="1800" b="1" i="1" dirty="0" err="1" smtClean="0">
                <a:hlinkClick r:id="rId3"/>
              </a:rPr>
              <a:t>С</a:t>
            </a:r>
            <a:r>
              <a:rPr lang="ru-RU" sz="1800" b="1" i="1" dirty="0" err="1" smtClean="0"/>
              <a:t>майл</a:t>
            </a:r>
            <a:endParaRPr lang="ru-RU" sz="1800" b="1" i="1" dirty="0" smtClean="0"/>
          </a:p>
          <a:p>
            <a:pPr>
              <a:buFontTx/>
              <a:buChar char="-"/>
            </a:pPr>
            <a:r>
              <a:rPr lang="ru-RU" sz="1800" b="1" i="1" u="sng" dirty="0" smtClean="0">
                <a:hlinkClick r:id="rId3"/>
              </a:rPr>
              <a:t>http://clubvinyl.ru/wp-content/uploads/2015/08/0_7e0e7_b000d466_L-300x203.png</a:t>
            </a:r>
            <a:r>
              <a:rPr lang="ru-RU" sz="1800" b="1" i="1" u="sng" dirty="0" smtClean="0"/>
              <a:t> </a:t>
            </a:r>
          </a:p>
          <a:p>
            <a:r>
              <a:rPr lang="ru-RU" sz="1800" b="1" i="1" dirty="0" smtClean="0"/>
              <a:t>- сова</a:t>
            </a:r>
          </a:p>
          <a:p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581400" y="990600"/>
            <a:ext cx="1705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4" name="Штриховая стрелка вправо 3">
            <a:hlinkClick r:id="rId4" action="ppaction://hlinksldjump" highlightClick="1"/>
          </p:cNvPr>
          <p:cNvSpPr/>
          <p:nvPr/>
        </p:nvSpPr>
        <p:spPr>
          <a:xfrm rot="16200000">
            <a:off x="7924800" y="6019800"/>
            <a:ext cx="6858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7924800" y="457200"/>
            <a:ext cx="609600" cy="609600"/>
          </a:xfrm>
          <a:prstGeom prst="mathMultiply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После смерти отца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17526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После какого события семья Лобачевских переезжает в Казань?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Детство   (200)</a:t>
            </a: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Трое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95400" y="19812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Сколько детей было в семье Лобачевских?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Детство    (300)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Старший Александр, младший Алексей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95400" y="2531625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Назовите имена братьев Николая Ивановича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Детство  (400)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За свои пиротехнические опыты</a:t>
            </a:r>
            <a:endParaRPr lang="en-US" sz="3600" dirty="0" smtClean="0">
              <a:ln>
                <a:solidFill>
                  <a:schemeClr val="tx1"/>
                </a:solidFill>
              </a:ln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+mn-lt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6764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За что однажды попал в карцер маленький Коля Лобачевский?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Детство  (500)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Варвара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25146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Назовите имя жены Николая Ивановича.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562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Семейная жизнь   (100)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 smtClean="0"/>
              <a:t>Алексей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251460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dirty="0" smtClean="0"/>
              <a:t>Как звали старшего сына, любимчика Лобачевского? 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791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Семейная жизнь  (200)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01af364f1b0b255f2ad491dca828fc5085ea8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6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750A3D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2143</TotalTime>
  <Words>925</Words>
  <Application>Microsoft Office PowerPoint</Application>
  <PresentationFormat>Экран (4:3)</PresentationFormat>
  <Paragraphs>167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Mayers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subject>Викторина</dc:subject>
  <dc:creator>Головина Е.А.</dc:creator>
  <cp:lastModifiedBy>Учитель</cp:lastModifiedBy>
  <cp:revision>318</cp:revision>
  <dcterms:created xsi:type="dcterms:W3CDTF">2006-08-11T05:33:13Z</dcterms:created>
  <dcterms:modified xsi:type="dcterms:W3CDTF">2020-02-24T16:43:51Z</dcterms:modified>
</cp:coreProperties>
</file>